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2"/>
  </p:notesMasterIdLst>
  <p:sldIdLst>
    <p:sldId id="256" r:id="rId3"/>
    <p:sldId id="257" r:id="rId4"/>
    <p:sldId id="260" r:id="rId5"/>
    <p:sldId id="272" r:id="rId6"/>
    <p:sldId id="258" r:id="rId7"/>
    <p:sldId id="269" r:id="rId8"/>
    <p:sldId id="263" r:id="rId9"/>
    <p:sldId id="270" r:id="rId10"/>
    <p:sldId id="271" r:id="rId11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é Raap" initials="RR" lastIdx="10" clrIdx="0">
    <p:extLst>
      <p:ext uri="{19B8F6BF-5375-455C-9EA6-DF929625EA0E}">
        <p15:presenceInfo xmlns:p15="http://schemas.microsoft.com/office/powerpoint/2012/main" userId="147a3af7182b4e45" providerId="Windows Live"/>
      </p:ext>
    </p:extLst>
  </p:cmAuthor>
  <p:cmAuthor id="2" name="Venhoven, Arthur" initials="VA" lastIdx="4" clrIdx="1">
    <p:extLst>
      <p:ext uri="{19B8F6BF-5375-455C-9EA6-DF929625EA0E}">
        <p15:presenceInfo xmlns:p15="http://schemas.microsoft.com/office/powerpoint/2012/main" userId="S-1-5-21-2016003833-2107679736-3575074108-26717" providerId="AD"/>
      </p:ext>
    </p:extLst>
  </p:cmAuthor>
  <p:cmAuthor id="3" name="Henk Botter" initials="HB" lastIdx="6" clrIdx="2">
    <p:extLst>
      <p:ext uri="{19B8F6BF-5375-455C-9EA6-DF929625EA0E}">
        <p15:presenceInfo xmlns:p15="http://schemas.microsoft.com/office/powerpoint/2012/main" userId="6a70f358fb4946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C3F753B-3402-4F0E-82D8-43F7130298B8}" type="datetime1">
              <a:rPr lang="nl-NL"/>
              <a:pPr lvl="0"/>
              <a:t>21-10-2021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/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726B401-495C-47B3-93F2-1EDD807B876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00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titel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/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37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          </a:t>
            </a: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</p:spPr>
        <p:txBody>
          <a:bodyPr lIns="381003" tIns="287999" rIns="381003" bIns="0"/>
          <a:lstStyle>
            <a:lvl1pPr>
              <a:lnSpc>
                <a:spcPts val="7035"/>
              </a:lnSpc>
              <a:defRPr sz="6599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Tijdelijke aanduiding voor datum 2"/>
          <p:cNvSpPr txBox="1">
            <a:spLocks noGrp="1"/>
          </p:cNvSpPr>
          <p:nvPr>
            <p:ph type="dt" sz="quarter" idx="7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177" b="0" i="0" u="none" strike="noStrike" kern="1200" cap="none" spc="0" baseline="0">
                <a:solidFill>
                  <a:srgbClr val="8B4FA8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1B013E8D-29C8-44B4-A676-1F8C0CECE1A9}" type="datetime3">
              <a:rPr lang="nl-NL"/>
              <a:pPr lvl="0"/>
              <a:t>21/10/21</a:t>
            </a:fld>
            <a:endParaRPr lang="mr-IN"/>
          </a:p>
        </p:txBody>
      </p:sp>
      <p:pic>
        <p:nvPicPr>
          <p:cNvPr id="5" name="Afbeelding 5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9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485" y="8823740"/>
            <a:ext cx="11307141" cy="25128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129171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4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8506964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1246702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31919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6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1372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7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0668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219785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11786" cy="20778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26374"/>
            <a:ext cx="17602958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50922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92420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1 content en 2x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60207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3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4052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5331" y="5005032"/>
            <a:ext cx="5453435" cy="5047725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79610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eindslide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246610" y="1246702"/>
            <a:ext cx="8805434" cy="8806056"/>
          </a:xfrm>
          <a:solidFill>
            <a:srgbClr val="FFFFFF"/>
          </a:solidFill>
        </p:spPr>
        <p:txBody>
          <a:bodyPr lIns="381003" tIns="381003" rIns="381003" bIns="381003" anchor="ctr" anchorCtr="1"/>
          <a:lstStyle>
            <a:lvl1pPr marL="0" indent="0" algn="ctr" defTabSz="1005199">
              <a:buNone/>
              <a:defRPr sz="6599">
                <a:solidFill>
                  <a:srgbClr val="E30613"/>
                </a:solidFill>
              </a:defRPr>
            </a:lvl1pPr>
          </a:lstStyle>
          <a:p>
            <a:pPr lvl="0"/>
            <a:r>
              <a:rPr lang="nl-NL"/>
              <a:t>Klik hier om een afsluittekst te plaatsen</a:t>
            </a:r>
          </a:p>
        </p:txBody>
      </p:sp>
      <p:pic>
        <p:nvPicPr>
          <p:cNvPr id="3" name="Afbeelding 2" title="Eind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16" y="10057988"/>
            <a:ext cx="10067882" cy="12585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55412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412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nl-NL" sz="4700" b="0" i="0" u="none" strike="noStrike" kern="0" cap="none" spc="0" baseline="0">
                <a:solidFill>
                  <a:srgbClr val="8B4FA8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sz="quarter" idx="4294967295"/>
          </p:nvPr>
        </p:nvSpPr>
        <p:spPr>
          <a:xfrm>
            <a:off x="1246610" y="2513191"/>
            <a:ext cx="17602958" cy="75197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  <a:lvl2pPr marL="720666" marR="0" lvl="1" indent="-70638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2pPr>
            <a:lvl3pPr marL="1473089" marR="0" lvl="2" indent="-72066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lphaL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3pPr>
            <a:lvl4pPr marL="2147724" marR="0" lvl="3" indent="-6270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romanL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4pPr>
            <a:lvl5pPr marL="2852516" marR="0" lvl="4" indent="-69050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.AppleSystemUIFont"/>
              <a:buChar char="‑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0413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chutblad kader link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/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</p:spPr>
        <p:txBody>
          <a:bodyPr lIns="381003" tIns="1367997" rIns="381003" bIns="381003"/>
          <a:lstStyle>
            <a:lvl1pPr>
              <a:defRPr sz="5277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Rechthoek 123"/>
          <p:cNvSpPr/>
          <p:nvPr/>
        </p:nvSpPr>
        <p:spPr>
          <a:xfrm>
            <a:off x="1240246" y="10060146"/>
            <a:ext cx="5011195" cy="12491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Afbeelding 4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10" title="Schutbla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06" y="1006165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4891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1 kolom met titel (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9119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(meerdere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3759884"/>
            <a:ext cx="11318452" cy="5857509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186015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wat langere titel te maken die over meerdere </a:t>
            </a:r>
            <a:br>
              <a:rPr lang="nl-NL"/>
            </a:br>
            <a:r>
              <a:rPr lang="nl-NL"/>
              <a:t>regels valt.</a:t>
            </a:r>
          </a:p>
        </p:txBody>
      </p:sp>
    </p:spTree>
    <p:extLst>
      <p:ext uri="{BB962C8B-B14F-4D97-AF65-F5344CB8AC3E}">
        <p14:creationId xmlns:p14="http://schemas.microsoft.com/office/powerpoint/2010/main" val="101660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en kleur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3126644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6242736"/>
            <a:ext cx="3797439" cy="3799469"/>
          </a:xfrm>
          <a:solidFill>
            <a:srgbClr val="E30613"/>
          </a:solidFill>
        </p:spPr>
        <p:txBody>
          <a:bodyPr lIns="381003" tIns="381003" rIns="381003" bIns="381003"/>
          <a:lstStyle>
            <a:lvl1pPr marL="0" indent="0">
              <a:buNone/>
              <a:defRPr sz="3298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>
            <a:lvl1pPr marL="0" indent="0">
              <a:buNone/>
              <a:defRPr sz="4705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</p:spTree>
    <p:extLst>
      <p:ext uri="{BB962C8B-B14F-4D97-AF65-F5344CB8AC3E}">
        <p14:creationId xmlns:p14="http://schemas.microsoft.com/office/powerpoint/2010/main" val="267627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 rIns="107999"/>
          <a:lstStyle>
            <a:lvl1pPr marL="457163" indent="-457163">
              <a:defRPr/>
            </a:lvl1pPr>
            <a:lvl2pPr marL="2514600" lvl="2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2pPr>
            <a:lvl3pPr marL="2514600" lvl="3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3pPr>
            <a:lvl4pPr marL="2514600" lvl="4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4pPr>
            <a:lvl5pPr marL="2514600" lvl="5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/>
              <a:t>Vijfde niveau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1326361" y="2564635"/>
            <a:ext cx="7527167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6408754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figuur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 sz="3298">
                <a:solidFill>
                  <a:srgbClr val="7F7F7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nl-NL"/>
              <a:t>Klik hier voor het plaatsen van een figuur, afbeelding, tabel, etc…</a:t>
            </a:r>
          </a:p>
        </p:txBody>
      </p:sp>
    </p:spTree>
    <p:extLst>
      <p:ext uri="{BB962C8B-B14F-4D97-AF65-F5344CB8AC3E}">
        <p14:creationId xmlns:p14="http://schemas.microsoft.com/office/powerpoint/2010/main" val="284879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2378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17602958" cy="8806056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19393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titel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pic>
        <p:nvPicPr>
          <p:cNvPr id="4" name="Afbeelding 6" title="Logo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10" title="Bedrijfstak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6610" y="1005641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705" b="0" i="0" u="none" strike="noStrike" kern="0" cap="none" spc="0" baseline="0">
          <a:solidFill>
            <a:srgbClr val="8B4FA8"/>
          </a:solidFill>
          <a:uFillTx/>
          <a:latin typeface="Arial"/>
        </a:defRPr>
      </a:lvl1pPr>
    </p:titleStyle>
    <p:bodyStyle>
      <a:lvl1pPr marL="502599" marR="0" lvl="0" indent="-502599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 pitchFamily="34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1pPr>
      <a:lvl2pPr marL="453990" marR="0" lvl="1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2pPr>
      <a:lvl3pPr marL="1033381" marR="0" lvl="2" indent="-438116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3pPr>
      <a:lvl4pPr marL="1520711" marR="0" lvl="3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4pPr>
      <a:lvl5pPr marL="2006449" marR="0" lvl="4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5"/>
          <p:cNvSpPr/>
          <p:nvPr/>
        </p:nvSpPr>
        <p:spPr>
          <a:xfrm>
            <a:off x="1246610" y="10057403"/>
            <a:ext cx="5011734" cy="12467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637" b="0" i="0" u="none" strike="noStrike" kern="1200" cap="none" spc="0" baseline="-2500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Afbeelding 4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Afbeelding 8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610" y="10056415"/>
            <a:ext cx="4986799" cy="1246702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Havo </a:t>
            </a:r>
            <a:br>
              <a:rPr lang="nl-NL" dirty="0"/>
            </a:br>
            <a:r>
              <a:rPr lang="nl-NL" dirty="0"/>
              <a:t>Paragraaf 3.1</a:t>
            </a:r>
            <a:br>
              <a:rPr lang="nl-NL" dirty="0"/>
            </a:br>
            <a:br>
              <a:rPr lang="nl-NL" dirty="0"/>
            </a:br>
            <a:r>
              <a:rPr lang="nl-NL" dirty="0"/>
              <a:t>De opkomst van de islam</a:t>
            </a:r>
          </a:p>
        </p:txBody>
      </p:sp>
      <p:sp>
        <p:nvSpPr>
          <p:cNvPr id="3" name="Tijdelijke aanduiding voor datum 2"/>
          <p:cNvSpPr txBox="1"/>
          <p:nvPr/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r-IN" sz="4177" b="0" i="0" u="none" strike="noStrike" kern="1200" cap="none" spc="0" baseline="0">
              <a:solidFill>
                <a:srgbClr val="8B4FA8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In deze presentatie leer je: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sz="quarter" idx="4294967295"/>
          </p:nvPr>
        </p:nvSpPr>
        <p:spPr>
          <a:xfrm>
            <a:off x="1246610" y="2513191"/>
            <a:ext cx="13528163" cy="470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hoe de islam ontstond</a:t>
            </a: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endParaRPr lang="nl-NL" sz="33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hoe het Arabische rijk werd uitgebreid</a:t>
            </a: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endParaRPr lang="nl-NL" sz="33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hoe de Arabische samenleving en cultuur zich ontwikkelde</a:t>
            </a: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endParaRPr lang="nl-NL" sz="33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hoe de islam later in andere gebieden werd verspreid</a:t>
            </a:r>
          </a:p>
        </p:txBody>
      </p:sp>
      <p:sp>
        <p:nvSpPr>
          <p:cNvPr id="4" name="Tijdelijke aanduiding voor tekst 3"/>
          <p:cNvSpPr txBox="1"/>
          <p:nvPr/>
        </p:nvSpPr>
        <p:spPr>
          <a:xfrm>
            <a:off x="1246610" y="7459574"/>
            <a:ext cx="17602958" cy="2582622"/>
          </a:xfrm>
          <a:prstGeom prst="rect">
            <a:avLst/>
          </a:prstGeom>
          <a:solidFill>
            <a:srgbClr val="FF0000"/>
          </a:solidFill>
          <a:ln cap="flat"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45720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Kenmerkend aspect: </a:t>
            </a:r>
          </a:p>
          <a:p>
            <a:pPr marL="914400" marR="0" lvl="0" indent="-4572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ontstaan en verspreiding van de islam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Het ontstaan van de islam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244231" cy="752769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/>
              <a:t>Volgens de traditie van de </a:t>
            </a:r>
            <a:r>
              <a:rPr lang="nl-NL" dirty="0">
                <a:solidFill>
                  <a:srgbClr val="FF0000"/>
                </a:solidFill>
              </a:rPr>
              <a:t>islam</a:t>
            </a:r>
            <a:r>
              <a:rPr lang="nl-NL" dirty="0"/>
              <a:t> werd Mohammed door </a:t>
            </a:r>
            <a:r>
              <a:rPr lang="nl-NL" dirty="0">
                <a:solidFill>
                  <a:srgbClr val="FF0000"/>
                </a:solidFill>
              </a:rPr>
              <a:t>Allah</a:t>
            </a:r>
            <a:r>
              <a:rPr lang="nl-NL" dirty="0"/>
              <a:t> uitgekozen als </a:t>
            </a:r>
            <a:r>
              <a:rPr lang="nl-NL" dirty="0">
                <a:solidFill>
                  <a:srgbClr val="FF0000"/>
                </a:solidFill>
              </a:rPr>
              <a:t>profeet</a:t>
            </a:r>
            <a:r>
              <a:rPr lang="nl-NL" dirty="0"/>
              <a:t>. Zijn verzen werden opgeschreven in de </a:t>
            </a:r>
            <a:r>
              <a:rPr lang="nl-NL" dirty="0">
                <a:solidFill>
                  <a:srgbClr val="FF0000"/>
                </a:solidFill>
              </a:rPr>
              <a:t>Koran</a:t>
            </a:r>
            <a:r>
              <a:rPr lang="nl-NL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  <a:p>
            <a:pPr marL="0" indent="0">
              <a:lnSpc>
                <a:spcPct val="90000"/>
              </a:lnSpc>
              <a:buNone/>
            </a:pPr>
            <a:r>
              <a:rPr lang="nl-NL" dirty="0"/>
              <a:t>Mohammed werd verdreven van Mekka naar Medina in het begin van de </a:t>
            </a:r>
            <a:r>
              <a:rPr lang="nl-NL" dirty="0">
                <a:solidFill>
                  <a:srgbClr val="FF0000"/>
                </a:solidFill>
              </a:rPr>
              <a:t>islamitische jaartelling</a:t>
            </a:r>
            <a:r>
              <a:rPr lang="nl-NL" dirty="0">
                <a:solidFill>
                  <a:schemeClr val="tx1"/>
                </a:solidFill>
              </a:rPr>
              <a:t>.</a:t>
            </a:r>
            <a:endParaRPr lang="nl-NL" dirty="0"/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  <a:p>
            <a:pPr marL="0" indent="0">
              <a:lnSpc>
                <a:spcPct val="90000"/>
              </a:lnSpc>
              <a:buNone/>
            </a:pPr>
            <a:r>
              <a:rPr lang="nl-NL" dirty="0"/>
              <a:t>Mohammed werd een geestelijk leider en </a:t>
            </a:r>
            <a:r>
              <a:rPr lang="nl-NL" dirty="0">
                <a:solidFill>
                  <a:srgbClr val="FF0000"/>
                </a:solidFill>
              </a:rPr>
              <a:t>wereldlijk</a:t>
            </a:r>
            <a:r>
              <a:rPr lang="nl-NL" dirty="0"/>
              <a:t> machthebber. Eerst van Medina, </a:t>
            </a:r>
            <a:br>
              <a:rPr lang="nl-NL" dirty="0"/>
            </a:br>
            <a:r>
              <a:rPr lang="nl-NL" dirty="0"/>
              <a:t>in 630 ook van Mekka. Er ontstond een islamitische staat.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B868DDF3-B403-409C-A5D0-C6A84C81455A}"/>
              </a:ext>
            </a:extLst>
          </p:cNvPr>
          <p:cNvSpPr txBox="1"/>
          <p:nvPr/>
        </p:nvSpPr>
        <p:spPr>
          <a:xfrm>
            <a:off x="10052050" y="2534954"/>
            <a:ext cx="8805439" cy="7527697"/>
          </a:xfrm>
          <a:prstGeom prst="rect">
            <a:avLst/>
          </a:prstGeom>
          <a:solidFill>
            <a:srgbClr val="8B4FA8"/>
          </a:solidFill>
          <a:ln cap="flat">
            <a:noFill/>
          </a:ln>
        </p:spPr>
        <p:txBody>
          <a:bodyPr vert="horz" wrap="square" lIns="381003" tIns="381003" rIns="381003" bIns="381003" anchor="t" anchorCtr="0" compatLnSpc="1">
            <a:noAutofit/>
          </a:bodyPr>
          <a:lstStyle/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islam: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godsdienst van de moslims</a:t>
            </a: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Allah: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Arabisch voor God</a:t>
            </a: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K</a:t>
            </a: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oran: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heilige boek van moslims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502599" lvl="0" indent="-50259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islamitische jaartelling: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de jaartelling die begint bij 622</a:t>
            </a:r>
          </a:p>
          <a:p>
            <a:pPr marL="502599" lvl="0" indent="-50259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502599" lvl="0" indent="-50259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wereldlijk: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niet-godsdienstig</a:t>
            </a:r>
            <a:endParaRPr lang="nl-NL" sz="330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Uitbreiding van het Arabische rijk 1/3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244231" cy="752769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nl-NL" dirty="0"/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B868DDF3-B403-409C-A5D0-C6A84C81455A}"/>
              </a:ext>
            </a:extLst>
          </p:cNvPr>
          <p:cNvSpPr txBox="1"/>
          <p:nvPr/>
        </p:nvSpPr>
        <p:spPr>
          <a:xfrm>
            <a:off x="10052050" y="2534954"/>
            <a:ext cx="8805439" cy="7527697"/>
          </a:xfrm>
          <a:prstGeom prst="rect">
            <a:avLst/>
          </a:prstGeom>
          <a:solidFill>
            <a:srgbClr val="8B4FA8"/>
          </a:solidFill>
          <a:ln cap="flat">
            <a:noFill/>
          </a:ln>
        </p:spPr>
        <p:txBody>
          <a:bodyPr vert="horz" wrap="square" lIns="381003" tIns="381003" rIns="381003" bIns="381003" anchor="t" anchorCtr="0" compatLnSpc="1">
            <a:noAutofit/>
          </a:bodyPr>
          <a:lstStyle/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moslim: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(islamiet) aanhanger van de islam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jihad: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(heilige strijd) 1 innerlijke strijd om een goed moslim te zijn en de strijd om de islam te verdedigen, 2 verplichting voor moslims om hun godsdienst te verspreiden, zo nodig met geweld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kalief: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opvolger van de profeet Mohammed als politiek en geestelijk (godsdienstig) leider van moslims</a:t>
            </a: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kalifaat: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islamitisch rijk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273DD1F-E1F3-44F6-A8E3-354DF051E141}"/>
              </a:ext>
            </a:extLst>
          </p:cNvPr>
          <p:cNvSpPr/>
          <p:nvPr/>
        </p:nvSpPr>
        <p:spPr>
          <a:xfrm>
            <a:off x="1246610" y="2534954"/>
            <a:ext cx="824423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8B4FA8"/>
              </a:buClr>
              <a:buSzPct val="100000"/>
            </a:pPr>
            <a:r>
              <a:rPr lang="nl-NL" sz="3300" kern="0" dirty="0">
                <a:solidFill>
                  <a:srgbClr val="000000"/>
                </a:solidFill>
                <a:latin typeface="Arial"/>
                <a:cs typeface="Arial"/>
              </a:rPr>
              <a:t>De islam leerde dat er één almachtige god is en heeft een boodschap voor de gehele mensheid. Voor </a:t>
            </a:r>
            <a:r>
              <a:rPr lang="nl-NL" sz="3300" kern="0" dirty="0">
                <a:solidFill>
                  <a:srgbClr val="FF0000"/>
                </a:solidFill>
                <a:latin typeface="Arial"/>
                <a:cs typeface="Arial"/>
              </a:rPr>
              <a:t>moslims</a:t>
            </a:r>
            <a:r>
              <a:rPr lang="nl-NL" sz="3300" kern="0" dirty="0">
                <a:solidFill>
                  <a:srgbClr val="000000"/>
                </a:solidFill>
                <a:latin typeface="Arial"/>
                <a:cs typeface="Arial"/>
              </a:rPr>
              <a:t> is dat de </a:t>
            </a:r>
            <a:r>
              <a:rPr lang="nl-NL" sz="3300" kern="0" dirty="0">
                <a:solidFill>
                  <a:srgbClr val="FF0000"/>
                </a:solidFill>
                <a:latin typeface="Arial"/>
                <a:cs typeface="Arial"/>
              </a:rPr>
              <a:t>jihad</a:t>
            </a:r>
            <a:r>
              <a:rPr lang="nl-NL" sz="3300" kern="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nl-NL" sz="33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lvl="0">
              <a:buClr>
                <a:srgbClr val="8B4FA8"/>
              </a:buClr>
              <a:buSzPct val="100000"/>
            </a:pPr>
            <a:endParaRPr lang="nl-NL" sz="33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>
              <a:buClr>
                <a:srgbClr val="8B4FA8"/>
              </a:buClr>
              <a:buSzPct val="100000"/>
            </a:pPr>
            <a:r>
              <a:rPr lang="nl-NL" sz="3300" kern="0" dirty="0">
                <a:solidFill>
                  <a:srgbClr val="000000"/>
                </a:solidFill>
                <a:latin typeface="Arial"/>
                <a:cs typeface="Arial"/>
              </a:rPr>
              <a:t>Na Mohammeds dood (632) breidden </a:t>
            </a:r>
            <a:r>
              <a:rPr lang="nl-NL" sz="3300" kern="0" dirty="0">
                <a:solidFill>
                  <a:srgbClr val="FF0000"/>
                </a:solidFill>
                <a:latin typeface="Arial"/>
                <a:cs typeface="Arial"/>
              </a:rPr>
              <a:t>kaliefen </a:t>
            </a:r>
            <a:r>
              <a:rPr lang="nl-NL" sz="3300" kern="0" dirty="0">
                <a:solidFill>
                  <a:srgbClr val="000000"/>
                </a:solidFill>
                <a:latin typeface="Arial"/>
                <a:cs typeface="Arial"/>
              </a:rPr>
              <a:t>de islamitische staat uit tot een groot Arabisch rijk door het Perzische rijk en delen van het Byzantijnse rijk te veroveren.</a:t>
            </a:r>
          </a:p>
          <a:p>
            <a:pPr lvl="0">
              <a:buClr>
                <a:srgbClr val="8B4FA8"/>
              </a:buClr>
              <a:buSzPct val="100000"/>
            </a:pPr>
            <a:endParaRPr lang="nl-NL" sz="33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>
              <a:buClr>
                <a:srgbClr val="8B4FA8"/>
              </a:buClr>
              <a:buSzPct val="100000"/>
            </a:pPr>
            <a:r>
              <a:rPr lang="nl-NL" sz="3300" kern="0" dirty="0">
                <a:solidFill>
                  <a:srgbClr val="000000"/>
                </a:solidFill>
                <a:latin typeface="Arial"/>
                <a:cs typeface="Arial"/>
              </a:rPr>
              <a:t>In 650 eindigde de expansie door burgeroorlogen binnen het </a:t>
            </a:r>
            <a:r>
              <a:rPr lang="nl-NL" sz="3300" kern="0" dirty="0">
                <a:solidFill>
                  <a:srgbClr val="FF0000"/>
                </a:solidFill>
                <a:latin typeface="Arial"/>
                <a:cs typeface="Arial"/>
              </a:rPr>
              <a:t>kalifaat</a:t>
            </a:r>
            <a:r>
              <a:rPr lang="nl-NL" sz="3300" kern="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0626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Uitbreiding van het Arabische rijk 2/3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09" y="2513191"/>
            <a:ext cx="8811791" cy="7527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/>
              <a:t>In 661 werd kalief Ali vermoord en de </a:t>
            </a:r>
            <a:r>
              <a:rPr lang="nl-NL" dirty="0" err="1"/>
              <a:t>Omaj</a:t>
            </a:r>
            <a:r>
              <a:rPr lang="nl-NL" dirty="0"/>
              <a:t>-jaden stichtten een erfelijke </a:t>
            </a:r>
            <a:r>
              <a:rPr lang="nl-NL" dirty="0">
                <a:solidFill>
                  <a:srgbClr val="FF0000"/>
                </a:solidFill>
              </a:rPr>
              <a:t>dynastie</a:t>
            </a:r>
            <a:r>
              <a:rPr lang="nl-NL" dirty="0"/>
              <a:t>. </a:t>
            </a:r>
            <a:br>
              <a:rPr lang="nl-NL" dirty="0"/>
            </a:br>
            <a:r>
              <a:rPr lang="nl-NL" dirty="0"/>
              <a:t>Dat leidde tot opstanden van de </a:t>
            </a:r>
            <a:r>
              <a:rPr lang="nl-NL" dirty="0">
                <a:solidFill>
                  <a:srgbClr val="FF0000"/>
                </a:solidFill>
              </a:rPr>
              <a:t>sjiieten</a:t>
            </a:r>
            <a:r>
              <a:rPr lang="nl-NL" dirty="0"/>
              <a:t> die bloedig werden onderdrukt door de </a:t>
            </a:r>
            <a:r>
              <a:rPr lang="nl-NL" dirty="0">
                <a:solidFill>
                  <a:srgbClr val="FF0000"/>
                </a:solidFill>
              </a:rPr>
              <a:t>soennieten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Vanaf eind 7</a:t>
            </a:r>
            <a:r>
              <a:rPr lang="nl-NL" baseline="30000" dirty="0"/>
              <a:t>e</a:t>
            </a:r>
            <a:r>
              <a:rPr lang="nl-NL" dirty="0"/>
              <a:t> eeuw veroverden islamitische legers grote delen van centraal-Azië en Noord-Afrika. </a:t>
            </a:r>
            <a:br>
              <a:rPr lang="nl-NL" dirty="0"/>
            </a:br>
            <a:r>
              <a:rPr lang="nl-NL" dirty="0"/>
              <a:t>In 711 werden Spanje en Portugal grotendeels veroverd.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81C94EC-BD1C-472F-BABB-DA44BF8B7F29}"/>
              </a:ext>
            </a:extLst>
          </p:cNvPr>
          <p:cNvSpPr txBox="1"/>
          <p:nvPr/>
        </p:nvSpPr>
        <p:spPr>
          <a:xfrm>
            <a:off x="10484069" y="2534951"/>
            <a:ext cx="8231530" cy="7527697"/>
          </a:xfrm>
          <a:prstGeom prst="rect">
            <a:avLst/>
          </a:prstGeom>
          <a:solidFill>
            <a:srgbClr val="8B4FA8"/>
          </a:solidFill>
          <a:ln cap="flat">
            <a:noFill/>
          </a:ln>
        </p:spPr>
        <p:txBody>
          <a:bodyPr vert="horz" wrap="square" lIns="381003" tIns="381003" rIns="381003" bIns="381003" anchor="t" anchorCtr="0" compatLnSpc="1">
            <a:noAutofit/>
          </a:bodyPr>
          <a:lstStyle/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dynastie</a:t>
            </a: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regerende familie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sjiiet: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lid van de minderheidsgroep binnen de islam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soenniet: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lid van de grootste geloofsrichting binnen de islam</a:t>
            </a:r>
            <a:endParaRPr lang="nl-NL" sz="330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09" y="2513191"/>
            <a:ext cx="9994205" cy="7527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/>
              <a:t>Hoe konden de Arabieren hun rijk zo snel uitbreiden?</a:t>
            </a:r>
          </a:p>
          <a:p>
            <a:r>
              <a:rPr lang="nl-NL" dirty="0"/>
              <a:t>de Perzische en Byzantijnse rijken waren ernstig verzwakt</a:t>
            </a:r>
          </a:p>
          <a:p>
            <a:r>
              <a:rPr lang="nl-NL" dirty="0"/>
              <a:t>ze waren militair sterk door hun nomadisch bestaan</a:t>
            </a:r>
          </a:p>
          <a:p>
            <a:r>
              <a:rPr lang="nl-NL" dirty="0"/>
              <a:t>ze waren door de islam niet meer verdeeld en streden voor hun geloof</a:t>
            </a:r>
          </a:p>
          <a:p>
            <a:r>
              <a:rPr lang="nl-NL" dirty="0"/>
              <a:t>ze maakten kans op een rijke buit</a:t>
            </a:r>
          </a:p>
          <a:p>
            <a:r>
              <a:rPr lang="nl-NL" dirty="0"/>
              <a:t>ze werden geholpen door de overwonnen volken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Het ontstaan en verspreiding van de islam is een </a:t>
            </a:r>
            <a:r>
              <a:rPr lang="nl-NL" b="1" dirty="0"/>
              <a:t>kenmerkend aspect </a:t>
            </a:r>
            <a:r>
              <a:rPr lang="nl-NL" dirty="0"/>
              <a:t>van de tijd van monniken en ridders.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94929C16-AD28-40E9-BE20-7791246CC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732" y="2513191"/>
            <a:ext cx="7331758" cy="428174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C109ED4C-E4ED-4E05-97E5-A815CEF471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/>
          <a:lstStyle/>
          <a:p>
            <a:pPr lvl="0"/>
            <a:r>
              <a:rPr lang="nl-NL" dirty="0"/>
              <a:t>Uitbreiding van het Arabische rijk 3/3</a:t>
            </a:r>
          </a:p>
        </p:txBody>
      </p:sp>
    </p:spTree>
    <p:extLst>
      <p:ext uri="{BB962C8B-B14F-4D97-AF65-F5344CB8AC3E}">
        <p14:creationId xmlns:p14="http://schemas.microsoft.com/office/powerpoint/2010/main" val="3957574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De Arabische samenleving en cultuur 1/2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09" y="2513191"/>
            <a:ext cx="9111336" cy="752769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dirty="0"/>
              <a:t>In 750 werd de </a:t>
            </a:r>
            <a:r>
              <a:rPr lang="nl-NL" dirty="0" err="1"/>
              <a:t>Omajjadenfamilie</a:t>
            </a:r>
            <a:r>
              <a:rPr lang="nl-NL" dirty="0"/>
              <a:t> grotendeels vermoord. 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Daardoor:</a:t>
            </a:r>
          </a:p>
          <a:p>
            <a:r>
              <a:rPr lang="nl-NL" dirty="0">
                <a:solidFill>
                  <a:schemeClr val="tx1"/>
                </a:solidFill>
              </a:rPr>
              <a:t>een nieuwe kaliefendynastie in Irak</a:t>
            </a:r>
          </a:p>
          <a:p>
            <a:r>
              <a:rPr lang="nl-NL" dirty="0">
                <a:solidFill>
                  <a:schemeClr val="tx1"/>
                </a:solidFill>
              </a:rPr>
              <a:t>een onafhankelijk rijk in delen van Spanje, Portugal en Marokko met een </a:t>
            </a:r>
            <a:r>
              <a:rPr lang="nl-NL" dirty="0">
                <a:solidFill>
                  <a:srgbClr val="FF0000"/>
                </a:solidFill>
              </a:rPr>
              <a:t>emir</a:t>
            </a:r>
            <a:r>
              <a:rPr lang="nl-NL" dirty="0">
                <a:solidFill>
                  <a:schemeClr val="tx1"/>
                </a:solidFill>
              </a:rPr>
              <a:t>: Arabische vorst</a:t>
            </a:r>
          </a:p>
          <a:p>
            <a:r>
              <a:rPr lang="nl-NL" dirty="0">
                <a:solidFill>
                  <a:schemeClr val="tx1"/>
                </a:solidFill>
              </a:rPr>
              <a:t>in de 10</a:t>
            </a:r>
            <a:r>
              <a:rPr lang="nl-NL" baseline="30000" dirty="0">
                <a:solidFill>
                  <a:schemeClr val="tx1"/>
                </a:solidFill>
              </a:rPr>
              <a:t>e</a:t>
            </a:r>
            <a:r>
              <a:rPr lang="nl-NL" dirty="0">
                <a:solidFill>
                  <a:schemeClr val="tx1"/>
                </a:solidFill>
              </a:rPr>
              <a:t> eeuw een sjiitisch kalifaat in Egypte</a:t>
            </a:r>
          </a:p>
          <a:p>
            <a:r>
              <a:rPr lang="nl-NL" dirty="0">
                <a:solidFill>
                  <a:schemeClr val="tx1"/>
                </a:solidFill>
              </a:rPr>
              <a:t>uiteenvallen van Arabische rijk in kleinere staten bestuurd door een </a:t>
            </a:r>
            <a:r>
              <a:rPr lang="nl-NL" dirty="0">
                <a:solidFill>
                  <a:srgbClr val="FF0000"/>
                </a:solidFill>
              </a:rPr>
              <a:t>sultan</a:t>
            </a:r>
            <a:r>
              <a:rPr lang="nl-NL" dirty="0">
                <a:solidFill>
                  <a:schemeClr val="tx1"/>
                </a:solidFill>
              </a:rPr>
              <a:t>: islamitische vorst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Afbeelding met binnen&#10;&#10;Automatisch gegenereerde beschrijving">
            <a:extLst>
              <a:ext uri="{FF2B5EF4-FFF2-40B4-BE49-F238E27FC236}">
                <a16:creationId xmlns:a16="http://schemas.microsoft.com/office/drawing/2014/main" id="{E9EE61C7-7171-4EBA-A2E7-6629487B2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144" y="2513191"/>
            <a:ext cx="7923424" cy="67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55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09" y="2513191"/>
            <a:ext cx="9111336" cy="752769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dirty="0"/>
              <a:t>Delen van de Arabische wereld economisch en cultureel verbonden door:</a:t>
            </a:r>
          </a:p>
          <a:p>
            <a:pPr marL="0" lvl="0" indent="0">
              <a:buNone/>
            </a:pPr>
            <a:endParaRPr lang="nl-NL" dirty="0"/>
          </a:p>
          <a:p>
            <a:r>
              <a:rPr lang="nl-NL" dirty="0">
                <a:solidFill>
                  <a:schemeClr val="tx1"/>
                </a:solidFill>
              </a:rPr>
              <a:t>welvarende landbouwstedelijke samenleving</a:t>
            </a:r>
          </a:p>
          <a:p>
            <a:r>
              <a:rPr lang="nl-NL" dirty="0">
                <a:solidFill>
                  <a:schemeClr val="tx1"/>
                </a:solidFill>
              </a:rPr>
              <a:t>bloeiende beschaving met Arabisch schrift en taal, islam als staatsgodsdienst</a:t>
            </a:r>
          </a:p>
          <a:p>
            <a:r>
              <a:rPr lang="nl-NL" dirty="0">
                <a:solidFill>
                  <a:schemeClr val="tx1"/>
                </a:solidFill>
              </a:rPr>
              <a:t>nieuwe architectuur met o.a. </a:t>
            </a:r>
            <a:r>
              <a:rPr lang="nl-NL" dirty="0">
                <a:solidFill>
                  <a:srgbClr val="FF0000"/>
                </a:solidFill>
              </a:rPr>
              <a:t>moskeeën</a:t>
            </a:r>
            <a:r>
              <a:rPr lang="nl-NL" dirty="0">
                <a:solidFill>
                  <a:schemeClr val="tx1"/>
                </a:solidFill>
              </a:rPr>
              <a:t>: islamitische gebedshuizen</a:t>
            </a:r>
          </a:p>
          <a:p>
            <a:r>
              <a:rPr lang="nl-NL" dirty="0">
                <a:solidFill>
                  <a:schemeClr val="tx1"/>
                </a:solidFill>
              </a:rPr>
              <a:t>tolerantie van christendom en jodendom</a:t>
            </a:r>
          </a:p>
          <a:p>
            <a:r>
              <a:rPr lang="nl-NL" dirty="0">
                <a:solidFill>
                  <a:schemeClr val="tx1"/>
                </a:solidFill>
              </a:rPr>
              <a:t>overname van elementen van Perzische en Grieks-Romeinse cultuur</a:t>
            </a:r>
          </a:p>
          <a:p>
            <a:r>
              <a:rPr lang="nl-NL" dirty="0">
                <a:solidFill>
                  <a:schemeClr val="tx1"/>
                </a:solidFill>
              </a:rPr>
              <a:t>bevordering van de wetenschap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 descr="Afbeelding met buiten, rots, gebouw, berg&#10;&#10;Automatisch gegenereerde beschrijving">
            <a:extLst>
              <a:ext uri="{FF2B5EF4-FFF2-40B4-BE49-F238E27FC236}">
                <a16:creationId xmlns:a16="http://schemas.microsoft.com/office/drawing/2014/main" id="{4EE2871D-7D69-4618-9460-49D0328D7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231" y="2513191"/>
            <a:ext cx="8010260" cy="533803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21B3B150-C72B-4438-B80A-AB1EC7B183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/>
          <a:lstStyle/>
          <a:p>
            <a:pPr lvl="0"/>
            <a:r>
              <a:rPr lang="nl-NL" dirty="0"/>
              <a:t>De Arabische samenleving en cultuur 2/2</a:t>
            </a:r>
          </a:p>
        </p:txBody>
      </p:sp>
    </p:spTree>
    <p:extLst>
      <p:ext uri="{BB962C8B-B14F-4D97-AF65-F5344CB8AC3E}">
        <p14:creationId xmlns:p14="http://schemas.microsoft.com/office/powerpoint/2010/main" val="3252747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Verdere verspreiding van de islam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09" y="2513191"/>
            <a:ext cx="8805441" cy="752769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dirty="0"/>
              <a:t>Onder de </a:t>
            </a:r>
            <a:r>
              <a:rPr lang="nl-NL" dirty="0" err="1"/>
              <a:t>Abbasiden</a:t>
            </a:r>
            <a:r>
              <a:rPr lang="nl-NL" dirty="0"/>
              <a:t> stopte de expansie, wel verdere verspreiding islam:</a:t>
            </a:r>
          </a:p>
          <a:p>
            <a:r>
              <a:rPr lang="nl-NL" dirty="0">
                <a:solidFill>
                  <a:schemeClr val="tx1"/>
                </a:solidFill>
              </a:rPr>
              <a:t>in Afrika</a:t>
            </a:r>
          </a:p>
          <a:p>
            <a:r>
              <a:rPr lang="nl-NL" dirty="0">
                <a:solidFill>
                  <a:schemeClr val="tx1"/>
                </a:solidFill>
              </a:rPr>
              <a:t>in Indonesië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Vanaf 11</a:t>
            </a:r>
            <a:r>
              <a:rPr lang="nl-NL" baseline="30000" dirty="0">
                <a:solidFill>
                  <a:schemeClr val="tx1"/>
                </a:solidFill>
              </a:rPr>
              <a:t>e</a:t>
            </a:r>
            <a:r>
              <a:rPr lang="nl-NL" dirty="0">
                <a:solidFill>
                  <a:schemeClr val="tx1"/>
                </a:solidFill>
              </a:rPr>
              <a:t> eeuw verovering van Anatolië door Turken:</a:t>
            </a:r>
          </a:p>
          <a:p>
            <a:r>
              <a:rPr lang="nl-NL" dirty="0">
                <a:solidFill>
                  <a:schemeClr val="tx1"/>
                </a:solidFill>
              </a:rPr>
              <a:t>stichting Ottomaanse rijk</a:t>
            </a:r>
          </a:p>
          <a:p>
            <a:r>
              <a:rPr lang="nl-NL" dirty="0">
                <a:solidFill>
                  <a:schemeClr val="tx1"/>
                </a:solidFill>
              </a:rPr>
              <a:t>1453 verovering van Constantinopel, einde Byzantijnse rijk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 descr="Afbeelding met gebouw&#10;&#10;Automatisch gegenereerde beschrijving">
            <a:extLst>
              <a:ext uri="{FF2B5EF4-FFF2-40B4-BE49-F238E27FC236}">
                <a16:creationId xmlns:a16="http://schemas.microsoft.com/office/drawing/2014/main" id="{0F44D682-6F1A-4BE4-947A-9ACD81C3D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22" y="2513191"/>
            <a:ext cx="8042346" cy="600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9589"/>
      </p:ext>
    </p:extLst>
  </p:cSld>
  <p:clrMapOvr>
    <a:masterClrMapping/>
  </p:clrMapOvr>
</p:sld>
</file>

<file path=ppt/theme/theme1.xml><?xml version="1.0" encoding="utf-8"?>
<a:theme xmlns:a="http://schemas.openxmlformats.org/drawingml/2006/main" name="3 sectie conten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 sectie start en eindslide + inhoud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Noordhoff_Basis</Template>
  <TotalTime>1102</TotalTime>
  <Words>612</Words>
  <Application>Microsoft Office PowerPoint</Application>
  <PresentationFormat>Aangepast</PresentationFormat>
  <Paragraphs>87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.AppleSystemUIFont</vt:lpstr>
      <vt:lpstr>Arial</vt:lpstr>
      <vt:lpstr>Calibri</vt:lpstr>
      <vt:lpstr>3 sectie content</vt:lpstr>
      <vt:lpstr>1 sectie start en eindslide + inhoud</vt:lpstr>
      <vt:lpstr>Havo  Paragraaf 3.1  De opkomst van de islam</vt:lpstr>
      <vt:lpstr>In deze presentatie leer je:</vt:lpstr>
      <vt:lpstr>Het ontstaan van de islam</vt:lpstr>
      <vt:lpstr>Uitbreiding van het Arabische rijk 1/3</vt:lpstr>
      <vt:lpstr>Uitbreiding van het Arabische rijk 2/3</vt:lpstr>
      <vt:lpstr>Uitbreiding van het Arabische rijk 3/3</vt:lpstr>
      <vt:lpstr>De Arabische samenleving en cultuur 1/2</vt:lpstr>
      <vt:lpstr>De Arabische samenleving en cultuur 2/2</vt:lpstr>
      <vt:lpstr>Verdere verspreiding van de islam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 is mijn titel</dc:title>
  <dc:creator>Venhoven, Arthur</dc:creator>
  <cp:lastModifiedBy>Jankees den Otter</cp:lastModifiedBy>
  <cp:revision>99</cp:revision>
  <dcterms:created xsi:type="dcterms:W3CDTF">2018-10-10T07:56:58Z</dcterms:created>
  <dcterms:modified xsi:type="dcterms:W3CDTF">2021-10-21T07:45:26Z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</Properties>
</file>